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custShowLst>
    <p:custShow name="Diaporama personnalisé 1" id="0">
      <p:sldLst>
        <p:sld r:id="rId2"/>
        <p:sld r:id="rId3"/>
        <p:sld r:id="rId4"/>
        <p:sld r:id="rId5"/>
        <p:sld r:id="rId6"/>
        <p:sld r:id="rId7"/>
        <p:sld r:id="rId8"/>
        <p:sld r:id="rId9"/>
        <p:sld r:id="rId10"/>
        <p:sld r:id="rId11"/>
        <p:sld r:id="rId12"/>
        <p:sld r:id="rId13"/>
        <p:sld r:id="rId14"/>
        <p:sld r:id="rId15"/>
        <p:sld r:id="rId16"/>
        <p:sld r:id="rId17"/>
      </p:sldLst>
    </p:custShow>
  </p:custShow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14"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330856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40229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1351578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231558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2534265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304769C-AC21-4F6D-96AC-89BA6B38E515}"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89837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A304769C-AC21-4F6D-96AC-89BA6B38E515}" type="datetimeFigureOut">
              <a:rPr lang="fr-FR" smtClean="0"/>
              <a:t>06/08/2021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381343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304769C-AC21-4F6D-96AC-89BA6B38E515}" type="datetimeFigureOut">
              <a:rPr lang="fr-FR" smtClean="0"/>
              <a:t>06/08/2021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320506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04769C-AC21-4F6D-96AC-89BA6B38E515}" type="datetimeFigureOut">
              <a:rPr lang="fr-FR" smtClean="0"/>
              <a:t>06/08/2021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27164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304769C-AC21-4F6D-96AC-89BA6B38E515}"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276107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304769C-AC21-4F6D-96AC-89BA6B38E515}"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9AD0C7-C4EF-434E-AFC3-8A4962753F25}" type="slidenum">
              <a:rPr lang="fr-FR" smtClean="0"/>
              <a:t>‹N°›</a:t>
            </a:fld>
            <a:endParaRPr lang="fr-FR"/>
          </a:p>
        </p:txBody>
      </p:sp>
    </p:spTree>
    <p:extLst>
      <p:ext uri="{BB962C8B-B14F-4D97-AF65-F5344CB8AC3E}">
        <p14:creationId xmlns:p14="http://schemas.microsoft.com/office/powerpoint/2010/main" val="208524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4769C-AC21-4F6D-96AC-89BA6B38E515}" type="datetimeFigureOut">
              <a:rPr lang="fr-FR" smtClean="0"/>
              <a:t>06/08/2021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AD0C7-C4EF-434E-AFC3-8A4962753F25}" type="slidenum">
              <a:rPr lang="fr-FR" smtClean="0"/>
              <a:t>‹N°›</a:t>
            </a:fld>
            <a:endParaRPr lang="fr-FR"/>
          </a:p>
        </p:txBody>
      </p:sp>
    </p:spTree>
    <p:extLst>
      <p:ext uri="{BB962C8B-B14F-4D97-AF65-F5344CB8AC3E}">
        <p14:creationId xmlns:p14="http://schemas.microsoft.com/office/powerpoint/2010/main" val="1547205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2"/>
            <a:ext cx="9144000" cy="2816591"/>
          </a:xfrm>
        </p:spPr>
        <p:txBody>
          <a:bodyPr>
            <a:normAutofit/>
          </a:bodyPr>
          <a:lstStyle/>
          <a:p>
            <a:r>
              <a:rPr lang="fr-FR" sz="6600" b="1" dirty="0" smtClean="0">
                <a:solidFill>
                  <a:schemeClr val="accent5">
                    <a:lumMod val="50000"/>
                  </a:schemeClr>
                </a:solidFill>
                <a:latin typeface="Book Antiqua" panose="02040602050305030304" pitchFamily="18" charset="0"/>
              </a:rPr>
              <a:t>BERGERIES de FITOU</a:t>
            </a:r>
            <a:endParaRPr lang="fr-FR" sz="6600" b="1" dirty="0">
              <a:solidFill>
                <a:schemeClr val="accent5">
                  <a:lumMod val="50000"/>
                </a:schemeClr>
              </a:solidFill>
              <a:latin typeface="Book Antiqua" panose="02040602050305030304" pitchFamily="18" charset="0"/>
            </a:endParaRPr>
          </a:p>
        </p:txBody>
      </p:sp>
      <p:pic>
        <p:nvPicPr>
          <p:cNvPr id="9" name="Nouvel enregistrement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8749714"/>
      </p:ext>
    </p:ext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364" numSld="999" showWhenStopped="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475281" y="4525900"/>
            <a:ext cx="11716718" cy="1815882"/>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Il faut savoir que toutes les bergeries présentent des caractères communs. Elles sont isolées  et à l’abri du vent dominant. Elles sont bâties autour d’arcades destinées à recevoir les faîtières du toit et  le plus souvent dans le sens longitudinal du </a:t>
            </a:r>
            <a:r>
              <a:rPr lang="fr-FR"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bâtiment.</a:t>
            </a:r>
            <a:endParaRPr lang="fr-FR" sz="2800" b="1" dirty="0">
              <a:solidFill>
                <a:schemeClr val="bg1"/>
              </a:solidFill>
            </a:endParaRPr>
          </a:p>
        </p:txBody>
      </p:sp>
    </p:spTree>
    <p:extLst>
      <p:ext uri="{BB962C8B-B14F-4D97-AF65-F5344CB8AC3E}">
        <p14:creationId xmlns:p14="http://schemas.microsoft.com/office/powerpoint/2010/main" val="76658709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3"/>
          <p:cNvSpPr/>
          <p:nvPr/>
        </p:nvSpPr>
        <p:spPr>
          <a:xfrm>
            <a:off x="306755" y="295169"/>
            <a:ext cx="11763214" cy="2376997"/>
          </a:xfrm>
          <a:prstGeom prst="rect">
            <a:avLst/>
          </a:prstGeom>
        </p:spPr>
        <p:txBody>
          <a:bodyPr wrap="square">
            <a:spAutoFit/>
          </a:bodyPr>
          <a:lstStyle/>
          <a:p>
            <a:pPr>
              <a:lnSpc>
                <a:spcPct val="107000"/>
              </a:lnSpc>
              <a:spcAft>
                <a:spcPts val="800"/>
              </a:spcAft>
            </a:pP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Pour les plus belles, la construction présente une grande similitude avec les arcs des églises et aussi avec d’autres bergeries existant dans l’</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Empordan</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l’autre côté de la frontière actuelle avec l’Espagne ce qui permet d’envisager l’existence d’artisans  tailleurs de pierre itinérants pour la construction des bergeries les plus importantes. </a:t>
            </a:r>
            <a:endParaRPr lang="fr-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49787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r="12361"/>
          <a:stretch/>
        </p:blipFill>
        <p:spPr>
          <a:xfrm>
            <a:off x="0" y="0"/>
            <a:ext cx="12192000" cy="6858000"/>
          </a:xfrm>
          <a:prstGeom prst="rect">
            <a:avLst/>
          </a:prstGeom>
        </p:spPr>
      </p:pic>
      <p:sp>
        <p:nvSpPr>
          <p:cNvPr id="4" name="Rectangle 3"/>
          <p:cNvSpPr/>
          <p:nvPr/>
        </p:nvSpPr>
        <p:spPr>
          <a:xfrm>
            <a:off x="581186" y="162142"/>
            <a:ext cx="11414502" cy="1384995"/>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FITOU- CAPITELLES, également. Ce mot de capitelle a  été imaginé par Annie de Pous qui a sillonné le territoire de Fitou pendant plus de 40 ans pour les dénombrer.</a:t>
            </a:r>
            <a:endParaRPr lang="fr-FR" sz="2800" b="1" dirty="0">
              <a:solidFill>
                <a:schemeClr val="bg1"/>
              </a:solidFill>
            </a:endParaRPr>
          </a:p>
        </p:txBody>
      </p:sp>
    </p:spTree>
    <p:extLst>
      <p:ext uri="{BB962C8B-B14F-4D97-AF65-F5344CB8AC3E}">
        <p14:creationId xmlns:p14="http://schemas.microsoft.com/office/powerpoint/2010/main" val="196667570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3" y="230832"/>
            <a:ext cx="12191999" cy="6858000"/>
          </a:xfrm>
          <a:prstGeom prst="rect">
            <a:avLst/>
          </a:prstGeom>
        </p:spPr>
      </p:pic>
      <p:sp>
        <p:nvSpPr>
          <p:cNvPr id="4" name="Rectangle 3"/>
          <p:cNvSpPr/>
          <p:nvPr/>
        </p:nvSpPr>
        <p:spPr>
          <a:xfrm>
            <a:off x="402956" y="5137098"/>
            <a:ext cx="11724468" cy="1384995"/>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 cabanes en pierre sèche existent dans beaucoup  de régions, et, selon les régions, s’appellent </a:t>
            </a:r>
            <a:r>
              <a:rPr lang="fr-FR" sz="2800" b="1"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orry</a:t>
            </a:r>
            <a:r>
              <a:rPr lang="fr-FR"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 Catalogne, buron en Auvergne, borde en Ariège, borie en Provence. </a:t>
            </a:r>
            <a:endParaRPr lang="fr-FR" sz="2800" b="1" dirty="0">
              <a:solidFill>
                <a:schemeClr val="bg1"/>
              </a:solidFill>
            </a:endParaRPr>
          </a:p>
        </p:txBody>
      </p:sp>
    </p:spTree>
    <p:extLst>
      <p:ext uri="{BB962C8B-B14F-4D97-AF65-F5344CB8AC3E}">
        <p14:creationId xmlns:p14="http://schemas.microsoft.com/office/powerpoint/2010/main" val="281231693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11385"/>
          <a:stretch/>
        </p:blipFill>
        <p:spPr>
          <a:xfrm>
            <a:off x="-92368" y="193729"/>
            <a:ext cx="12192000" cy="6858000"/>
          </a:xfrm>
          <a:prstGeom prst="rect">
            <a:avLst/>
          </a:prstGeom>
        </p:spPr>
      </p:pic>
      <p:sp>
        <p:nvSpPr>
          <p:cNvPr id="3" name="Rectangle 2"/>
          <p:cNvSpPr/>
          <p:nvPr/>
        </p:nvSpPr>
        <p:spPr>
          <a:xfrm>
            <a:off x="6003632" y="2967335"/>
            <a:ext cx="184730" cy="923330"/>
          </a:xfrm>
          <a:prstGeom prst="rect">
            <a:avLst/>
          </a:prstGeom>
          <a:noFill/>
        </p:spPr>
        <p:txBody>
          <a:bodyPr wrap="none" lIns="91440" tIns="45720" rIns="91440" bIns="45720">
            <a:spAutoFit/>
          </a:bodyPr>
          <a:lstStyle/>
          <a:p>
            <a:pPr algn="ctr"/>
            <a:endParaRPr lang="fr-FR" sz="5400" b="1" cap="none" spc="50" dirty="0">
              <a:ln w="0"/>
              <a:solidFill>
                <a:schemeClr val="bg2"/>
              </a:solidFill>
              <a:effectLst>
                <a:innerShdw blurRad="63500" dist="50800" dir="13500000">
                  <a:srgbClr val="000000">
                    <a:alpha val="50000"/>
                  </a:srgbClr>
                </a:innerShdw>
              </a:effectLst>
            </a:endParaRPr>
          </a:p>
        </p:txBody>
      </p:sp>
      <p:sp>
        <p:nvSpPr>
          <p:cNvPr id="4" name="Rectangle 3"/>
          <p:cNvSpPr/>
          <p:nvPr/>
        </p:nvSpPr>
        <p:spPr>
          <a:xfrm>
            <a:off x="422992" y="1582340"/>
            <a:ext cx="11530739" cy="1384995"/>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Elles servaient d’abri au paysan ou au vigneron, pour la journée le plus souvent, lorsqu’il partait travailler la vigne ou surveiller le troupeau et sont toujours construites avec le matériau local (calcaire ou schiste).</a:t>
            </a:r>
            <a:endParaRPr lang="fr-FR" sz="2800" b="1" dirty="0">
              <a:solidFill>
                <a:schemeClr val="bg1"/>
              </a:solidFill>
            </a:endParaRPr>
          </a:p>
        </p:txBody>
      </p:sp>
    </p:spTree>
    <p:extLst>
      <p:ext uri="{BB962C8B-B14F-4D97-AF65-F5344CB8AC3E}">
        <p14:creationId xmlns:p14="http://schemas.microsoft.com/office/powerpoint/2010/main" val="343416360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2" y="216976"/>
            <a:ext cx="12192000" cy="6858000"/>
          </a:xfrm>
          <a:prstGeom prst="rect">
            <a:avLst/>
          </a:prstGeom>
        </p:spPr>
      </p:pic>
      <p:sp>
        <p:nvSpPr>
          <p:cNvPr id="4" name="Rectangle 3"/>
          <p:cNvSpPr/>
          <p:nvPr/>
        </p:nvSpPr>
        <p:spPr>
          <a:xfrm>
            <a:off x="537275" y="4983101"/>
            <a:ext cx="11654725" cy="1384995"/>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 Fitou, certaines de ces capitelles ont été remarquablement remontées ou consolidées par une équipe d’amateurs engagés et c’est tellement bien fait que l’on ne sait pas ce qui existait et ce qui a été reconstruit. </a:t>
            </a:r>
            <a:endParaRPr lang="fr-FR" sz="2800" b="1" dirty="0">
              <a:solidFill>
                <a:schemeClr val="bg1"/>
              </a:solidFill>
            </a:endParaRPr>
          </a:p>
        </p:txBody>
      </p:sp>
    </p:spTree>
    <p:extLst>
      <p:ext uri="{BB962C8B-B14F-4D97-AF65-F5344CB8AC3E}">
        <p14:creationId xmlns:p14="http://schemas.microsoft.com/office/powerpoint/2010/main" val="271172423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85" y="-1315926"/>
            <a:ext cx="12191999" cy="6858000"/>
          </a:xfrm>
          <a:prstGeom prst="rect">
            <a:avLst/>
          </a:prstGeom>
        </p:spPr>
      </p:pic>
      <p:pic>
        <p:nvPicPr>
          <p:cNvPr id="3" name="Nouvel enregistrement 37">
            <a:hlinkClick r:id="" action="ppaction://media"/>
          </p:cNvPr>
          <p:cNvPicPr>
            <a:picLocks noChangeAspect="1"/>
          </p:cNvPicPr>
          <p:nvPr>
            <a:audioFile r:link="rId1"/>
            <p:extLst>
              <p:ext uri="{DAA4B4D4-6D71-4841-9C94-3DE7FCFB9230}">
                <p14:media xmlns:p14="http://schemas.microsoft.com/office/powerpoint/2010/main" r:embed="rId2">
                  <p14:trim end="0.3356"/>
                </p14:media>
              </p:ext>
            </p:extLst>
          </p:nvPr>
        </p:nvPicPr>
        <p:blipFill>
          <a:blip r:embed="rId5"/>
          <a:stretch>
            <a:fillRect/>
          </a:stretch>
        </p:blipFill>
        <p:spPr>
          <a:xfrm>
            <a:off x="5791200" y="3124200"/>
            <a:ext cx="609600" cy="609600"/>
          </a:xfrm>
          <a:prstGeom prst="rect">
            <a:avLst/>
          </a:prstGeom>
        </p:spPr>
      </p:pic>
      <p:sp>
        <p:nvSpPr>
          <p:cNvPr id="4" name="Rectangle 3"/>
          <p:cNvSpPr/>
          <p:nvPr/>
        </p:nvSpPr>
        <p:spPr>
          <a:xfrm>
            <a:off x="6003632" y="2967335"/>
            <a:ext cx="184730" cy="923330"/>
          </a:xfrm>
          <a:prstGeom prst="rect">
            <a:avLst/>
          </a:prstGeom>
          <a:noFill/>
        </p:spPr>
        <p:txBody>
          <a:bodyPr wrap="none" lIns="91440" tIns="45720" rIns="91440" bIns="45720">
            <a:spAutoFit/>
          </a:bodyPr>
          <a:lstStyle/>
          <a:p>
            <a:pPr algn="ctr"/>
            <a:endParaRPr lang="fr-FR" sz="5400" b="1" cap="none" spc="50" dirty="0">
              <a:ln w="0"/>
              <a:solidFill>
                <a:schemeClr val="bg2"/>
              </a:solidFill>
              <a:effectLst>
                <a:innerShdw blurRad="63500" dist="50800" dir="13500000">
                  <a:srgbClr val="000000">
                    <a:alpha val="50000"/>
                  </a:srgbClr>
                </a:innerShdw>
              </a:effectLst>
            </a:endParaRPr>
          </a:p>
        </p:txBody>
      </p:sp>
      <p:sp>
        <p:nvSpPr>
          <p:cNvPr id="5" name="Rectangle 4"/>
          <p:cNvSpPr/>
          <p:nvPr/>
        </p:nvSpPr>
        <p:spPr>
          <a:xfrm>
            <a:off x="495944" y="3835881"/>
            <a:ext cx="11251770" cy="2610330"/>
          </a:xfrm>
          <a:prstGeom prst="rect">
            <a:avLst/>
          </a:prstGeom>
        </p:spPr>
        <p:txBody>
          <a:bodyPr wrap="square">
            <a:spAutoFit/>
          </a:bodyPr>
          <a:lstStyle/>
          <a:p>
            <a:pPr>
              <a:lnSpc>
                <a:spcPct val="107000"/>
              </a:lnSpc>
              <a:spcAft>
                <a:spcPts val="800"/>
              </a:spcAft>
            </a:pP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Si certaines font l’objet d’un marquage le long des routes et chemins de </a:t>
            </a:r>
            <a:r>
              <a:rPr lang="fr-FR"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randonnées, les </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autres peuvent être facilement atteintes à vélo tout comme les bergeries.</a:t>
            </a:r>
          </a:p>
          <a:p>
            <a:pP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100" dirty="0">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18450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838200" y="1690687"/>
            <a:ext cx="10515600" cy="4486275"/>
          </a:xfrm>
        </p:spPr>
        <p:txBody>
          <a:bodyPr/>
          <a:lstStyle/>
          <a:p>
            <a:r>
              <a:rPr lang="fr-FR" dirty="0" smtClean="0"/>
              <a:t>Ces bergeries et d’autres richesses sont à découvrir dans l’ouvrage :</a:t>
            </a:r>
          </a:p>
          <a:p>
            <a:pPr marL="0" indent="0">
              <a:buNone/>
            </a:pPr>
            <a:r>
              <a:rPr lang="fr-FR" dirty="0" smtClean="0"/>
              <a:t>→Fitou, le mouton, les romains et la frontière disponible </a:t>
            </a:r>
            <a:r>
              <a:rPr lang="fr-FR" dirty="0" err="1" smtClean="0"/>
              <a:t>qu</a:t>
            </a:r>
            <a:r>
              <a:rPr lang="fr-FR" dirty="0" smtClean="0"/>
              <a:t> syndicat d’initiative et à la cave de M. Christophe LEPAUMIER ou sur le site fderocca@gmail.com</a:t>
            </a:r>
            <a:endParaRPr lang="fr-FR" dirty="0"/>
          </a:p>
        </p:txBody>
      </p:sp>
    </p:spTree>
    <p:extLst>
      <p:ext uri="{BB962C8B-B14F-4D97-AF65-F5344CB8AC3E}">
        <p14:creationId xmlns:p14="http://schemas.microsoft.com/office/powerpoint/2010/main" val="155275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
        <p:nvSpPr>
          <p:cNvPr id="5" name="Rectangle 4"/>
          <p:cNvSpPr/>
          <p:nvPr/>
        </p:nvSpPr>
        <p:spPr>
          <a:xfrm>
            <a:off x="1177872" y="3661936"/>
            <a:ext cx="9198244" cy="2123658"/>
          </a:xfrm>
          <a:prstGeom prst="rect">
            <a:avLst/>
          </a:prstGeom>
        </p:spPr>
        <p:txBody>
          <a:bodyPr wrap="square">
            <a:spAutoFit/>
          </a:bodyPr>
          <a:lstStyle/>
          <a:p>
            <a:r>
              <a:rPr lang="fr-FR" sz="2800" b="1" dirty="0">
                <a:solidFill>
                  <a:schemeClr val="bg1"/>
                </a:solidFill>
              </a:rPr>
              <a:t>40 bergeries autour du village dont une vingtaine sont très bien conservées et parfois habitées. C’est le plus important groupement de bergeries dans les Corbières voire dans l’Aude. </a:t>
            </a:r>
            <a:r>
              <a:rPr lang="fr-FR" sz="2000" b="1" dirty="0" smtClean="0">
                <a:solidFill>
                  <a:schemeClr val="bg1"/>
                </a:solidFill>
              </a:rPr>
              <a:t/>
            </a:r>
            <a:br>
              <a:rPr lang="fr-FR" sz="2000" b="1" dirty="0" smtClean="0">
                <a:solidFill>
                  <a:schemeClr val="bg1"/>
                </a:solidFill>
              </a:rPr>
            </a:br>
            <a:endParaRPr lang="fr-FR" sz="2000" b="1" dirty="0">
              <a:solidFill>
                <a:schemeClr val="bg1"/>
              </a:solidFill>
            </a:endParaRPr>
          </a:p>
        </p:txBody>
      </p:sp>
    </p:spTree>
    <p:extLst>
      <p:ext uri="{BB962C8B-B14F-4D97-AF65-F5344CB8AC3E}">
        <p14:creationId xmlns:p14="http://schemas.microsoft.com/office/powerpoint/2010/main" val="27019038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3" name="Rectangle 2"/>
          <p:cNvSpPr/>
          <p:nvPr/>
        </p:nvSpPr>
        <p:spPr>
          <a:xfrm>
            <a:off x="697424" y="3852709"/>
            <a:ext cx="11081288" cy="2246769"/>
          </a:xfrm>
          <a:prstGeom prst="rect">
            <a:avLst/>
          </a:prstGeom>
        </p:spPr>
        <p:txBody>
          <a:bodyPr wrap="square">
            <a:spAutoFit/>
          </a:bodyPr>
          <a:lstStyle/>
          <a:p>
            <a:r>
              <a:rPr lang="fr-FR" sz="2800" b="1" dirty="0">
                <a:solidFill>
                  <a:schemeClr val="bg1"/>
                </a:solidFill>
              </a:rPr>
              <a:t>Pourquoi autant de bergeries? Il faut remonter au 13ème siècle, lorsque les abbayes de </a:t>
            </a:r>
            <a:r>
              <a:rPr lang="fr-FR" sz="2800" b="1" dirty="0" err="1">
                <a:solidFill>
                  <a:schemeClr val="bg1"/>
                </a:solidFill>
              </a:rPr>
              <a:t>Lagrassse</a:t>
            </a:r>
            <a:r>
              <a:rPr lang="fr-FR" sz="2800" b="1" dirty="0">
                <a:solidFill>
                  <a:schemeClr val="bg1"/>
                </a:solidFill>
              </a:rPr>
              <a:t> et de Fontfroide constituaient des acteurs importants de la vie économique du Languedoc, dont la richesse reposait en partie sur l’élevage des moutons, dont la laine était très appréciée des citadins.</a:t>
            </a:r>
          </a:p>
        </p:txBody>
      </p:sp>
    </p:spTree>
    <p:extLst>
      <p:ext uri="{BB962C8B-B14F-4D97-AF65-F5344CB8AC3E}">
        <p14:creationId xmlns:p14="http://schemas.microsoft.com/office/powerpoint/2010/main" val="62631691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998"/>
          <a:stretch/>
        </p:blipFill>
        <p:spPr>
          <a:xfrm>
            <a:off x="0" y="0"/>
            <a:ext cx="12295163" cy="6858000"/>
          </a:xfrm>
        </p:spPr>
      </p:pic>
      <p:sp>
        <p:nvSpPr>
          <p:cNvPr id="3" name="Rectangle 2"/>
          <p:cNvSpPr/>
          <p:nvPr/>
        </p:nvSpPr>
        <p:spPr>
          <a:xfrm>
            <a:off x="689675" y="455461"/>
            <a:ext cx="11391254" cy="1815882"/>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 deux abbayes faisaient transhumer leurs troupeaux, l’été, jusqu’aux estives des Pyrénées et c’est à  Fitou, en raison des pacages immenses de garrigue, en partie d’ailleurs propriété des abbayes, et aussi en raison de la proximité de l’étang de Leucate-Salses que s’effectuait une halte. </a:t>
            </a:r>
            <a:endParaRPr lang="fr-FR" sz="2800" b="1" dirty="0">
              <a:solidFill>
                <a:schemeClr val="bg1"/>
              </a:solidFill>
            </a:endParaRPr>
          </a:p>
        </p:txBody>
      </p:sp>
    </p:spTree>
    <p:extLst>
      <p:ext uri="{BB962C8B-B14F-4D97-AF65-F5344CB8AC3E}">
        <p14:creationId xmlns:p14="http://schemas.microsoft.com/office/powerpoint/2010/main" val="25400479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37366" cy="7912138"/>
          </a:xfrm>
          <a:prstGeom prst="rect">
            <a:avLst/>
          </a:prstGeom>
        </p:spPr>
      </p:pic>
      <p:sp>
        <p:nvSpPr>
          <p:cNvPr id="7" name="Rectangle 6"/>
          <p:cNvSpPr/>
          <p:nvPr/>
        </p:nvSpPr>
        <p:spPr>
          <a:xfrm>
            <a:off x="6003632" y="2967335"/>
            <a:ext cx="184730" cy="923330"/>
          </a:xfrm>
          <a:prstGeom prst="rect">
            <a:avLst/>
          </a:prstGeom>
          <a:noFill/>
        </p:spPr>
        <p:txBody>
          <a:bodyPr wrap="none" lIns="91440" tIns="45720" rIns="91440" bIns="45720">
            <a:spAutoFit/>
          </a:bodyPr>
          <a:lstStyle/>
          <a:p>
            <a:pPr algn="ctr"/>
            <a:endParaRPr lang="fr-FR" sz="5400" b="1" cap="none" spc="50" dirty="0">
              <a:ln w="0"/>
              <a:solidFill>
                <a:schemeClr val="bg2"/>
              </a:solidFill>
              <a:effectLst>
                <a:innerShdw blurRad="63500" dist="50800" dir="13500000">
                  <a:srgbClr val="000000">
                    <a:alpha val="50000"/>
                  </a:srgbClr>
                </a:innerShdw>
              </a:effectLst>
            </a:endParaRPr>
          </a:p>
        </p:txBody>
      </p:sp>
      <p:sp>
        <p:nvSpPr>
          <p:cNvPr id="8" name="Rectangle 7"/>
          <p:cNvSpPr/>
          <p:nvPr/>
        </p:nvSpPr>
        <p:spPr>
          <a:xfrm>
            <a:off x="678409" y="402366"/>
            <a:ext cx="10980548" cy="1384995"/>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 </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Quand la puissance des deux abbayes a décliné, l’élevage du mouton a continué à Fitou, en raison de la demande, pour la production de laine plus que pour la fourniture de gigots.</a:t>
            </a:r>
            <a:endParaRPr lang="fr-FR" sz="2800" b="1" dirty="0">
              <a:solidFill>
                <a:schemeClr val="bg1"/>
              </a:solidFill>
            </a:endParaRPr>
          </a:p>
        </p:txBody>
      </p:sp>
    </p:spTree>
    <p:extLst>
      <p:ext uri="{BB962C8B-B14F-4D97-AF65-F5344CB8AC3E}">
        <p14:creationId xmlns:p14="http://schemas.microsoft.com/office/powerpoint/2010/main" val="246572522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4"/>
          <p:cNvSpPr/>
          <p:nvPr/>
        </p:nvSpPr>
        <p:spPr>
          <a:xfrm>
            <a:off x="698712" y="4757444"/>
            <a:ext cx="10794569" cy="1915974"/>
          </a:xfrm>
          <a:prstGeom prst="rect">
            <a:avLst/>
          </a:prstGeom>
        </p:spPr>
        <p:txBody>
          <a:bodyPr wrap="square">
            <a:spAutoFit/>
          </a:bodyPr>
          <a:lstStyle/>
          <a:p>
            <a:pPr>
              <a:lnSpc>
                <a:spcPct val="107000"/>
              </a:lnSpc>
              <a:spcAft>
                <a:spcPts val="800"/>
              </a:spcAft>
            </a:pP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Approcher des bergeries peut se faire en empruntant les 3 circuits de randonnées déjà balisés: on peut en découvrir certaines à pied, qui sont proches des circuits proposés, à partir des indications de la  carte IGN 2547 OT Durban Corbières- Leucate.</a:t>
            </a:r>
            <a:endParaRPr lang="fr-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082309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674177" y="449846"/>
            <a:ext cx="11430000" cy="1384995"/>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comme toutes sont desservies par un chemin communal d’accès aux vignes, on peut les atteindre aussi à vélo ou VTT. Mais elles ne sont pas toutes faciles à repérer car elles sont parfois perdues dans la végétation.</a:t>
            </a:r>
            <a:endParaRPr lang="fr-FR" sz="2800" b="1" dirty="0">
              <a:solidFill>
                <a:schemeClr val="bg1"/>
              </a:solidFill>
            </a:endParaRPr>
          </a:p>
        </p:txBody>
      </p:sp>
    </p:spTree>
    <p:extLst>
      <p:ext uri="{BB962C8B-B14F-4D97-AF65-F5344CB8AC3E}">
        <p14:creationId xmlns:p14="http://schemas.microsoft.com/office/powerpoint/2010/main" val="483197019"/>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5824"/>
          <a:stretch/>
        </p:blipFill>
        <p:spPr>
          <a:xfrm>
            <a:off x="0" y="0"/>
            <a:ext cx="12191999" cy="6858000"/>
          </a:xfrm>
          <a:prstGeom prst="rect">
            <a:avLst/>
          </a:prstGeom>
        </p:spPr>
      </p:pic>
      <p:sp>
        <p:nvSpPr>
          <p:cNvPr id="4" name="Rectangle 3"/>
          <p:cNvSpPr/>
          <p:nvPr/>
        </p:nvSpPr>
        <p:spPr>
          <a:xfrm>
            <a:off x="345501" y="4465878"/>
            <a:ext cx="11685722" cy="2246769"/>
          </a:xfrm>
          <a:prstGeom prst="rect">
            <a:avLst/>
          </a:prstGeom>
        </p:spPr>
        <p:txBody>
          <a:bodyPr wrap="square">
            <a:spAutoFit/>
          </a:bodyPr>
          <a:lstStyle/>
          <a:p>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Dans le cadastre napoléonien de 1807 il y avait 11 bergeries répertoriées: Bergerie du Plat, des Arques,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Feries</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la croix du Bayle, Bergerie des Garrigues, le Tour, bergerie du cap de l’étang, Bergerie du cap de las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Navides</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Bergerie de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Mija</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del</a:t>
            </a: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Cres, la Barthe, Saint Aubin. Celles-ci sont construites avant le 19éme siècle</a:t>
            </a:r>
            <a:endParaRPr lang="fr-FR" sz="2800" b="1" dirty="0">
              <a:solidFill>
                <a:schemeClr val="bg1"/>
              </a:solidFill>
            </a:endParaRPr>
          </a:p>
        </p:txBody>
      </p:sp>
    </p:spTree>
    <p:extLst>
      <p:ext uri="{BB962C8B-B14F-4D97-AF65-F5344CB8AC3E}">
        <p14:creationId xmlns:p14="http://schemas.microsoft.com/office/powerpoint/2010/main" val="310876682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p:cNvSpPr/>
          <p:nvPr/>
        </p:nvSpPr>
        <p:spPr>
          <a:xfrm>
            <a:off x="467532" y="4877369"/>
            <a:ext cx="11724467" cy="993926"/>
          </a:xfrm>
          <a:prstGeom prst="rect">
            <a:avLst/>
          </a:prstGeom>
        </p:spPr>
        <p:txBody>
          <a:bodyPr wrap="square">
            <a:spAutoFit/>
          </a:bodyPr>
          <a:lstStyle/>
          <a:p>
            <a:pPr>
              <a:lnSpc>
                <a:spcPct val="107000"/>
              </a:lnSpc>
              <a:spcAft>
                <a:spcPts val="800"/>
              </a:spcAft>
            </a:pPr>
            <a:r>
              <a:rPr lang="fr-F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il  y a toutes les autres, postérieures, généralement plus petites, qui sont mentionnées sur la carte de l’IGN (compatible avec le système GPS).</a:t>
            </a:r>
            <a:endParaRPr lang="fr-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484303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318</TotalTime>
  <Words>661</Words>
  <Application>Microsoft Office PowerPoint</Application>
  <PresentationFormat>Grand écran</PresentationFormat>
  <Paragraphs>22</Paragraphs>
  <Slides>17</Slides>
  <Notes>0</Notes>
  <HiddenSlides>0</HiddenSlides>
  <MMClips>2</MMClips>
  <ScaleCrop>false</ScaleCrop>
  <HeadingPairs>
    <vt:vector size="8" baseType="variant">
      <vt:variant>
        <vt:lpstr>Polices utilisées</vt:lpstr>
      </vt:variant>
      <vt:variant>
        <vt:i4>5</vt:i4>
      </vt:variant>
      <vt:variant>
        <vt:lpstr>Thème</vt:lpstr>
      </vt:variant>
      <vt:variant>
        <vt:i4>1</vt:i4>
      </vt:variant>
      <vt:variant>
        <vt:lpstr>Titres des diapositives</vt:lpstr>
      </vt:variant>
      <vt:variant>
        <vt:i4>17</vt:i4>
      </vt:variant>
      <vt:variant>
        <vt:lpstr>Diaporamas personnalisés</vt:lpstr>
      </vt:variant>
      <vt:variant>
        <vt:i4>1</vt:i4>
      </vt:variant>
    </vt:vector>
  </HeadingPairs>
  <TitlesOfParts>
    <vt:vector size="24" baseType="lpstr">
      <vt:lpstr>Arial</vt:lpstr>
      <vt:lpstr>Book Antiqua</vt:lpstr>
      <vt:lpstr>Calibri</vt:lpstr>
      <vt:lpstr>Calibri Light</vt:lpstr>
      <vt:lpstr>Times New Roman</vt:lpstr>
      <vt:lpstr>Thème Office</vt:lpstr>
      <vt:lpstr>BERGERIES de FITOU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Diaporama personnalisé 1</vt:lpstr>
    </vt:vector>
  </TitlesOfParts>
  <Company>Ministère de la Culture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BERGERIES de FITOU</dc:title>
  <dc:creator>DE BOISGELIN Bénédicte</dc:creator>
  <cp:lastModifiedBy>MAIRIE FITOU</cp:lastModifiedBy>
  <cp:revision>18</cp:revision>
  <dcterms:created xsi:type="dcterms:W3CDTF">2020-06-28T14:44:09Z</dcterms:created>
  <dcterms:modified xsi:type="dcterms:W3CDTF">2021-08-06T12:48:19Z</dcterms:modified>
</cp:coreProperties>
</file>